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7" r:id="rId7"/>
    <p:sldId id="261" r:id="rId8"/>
    <p:sldId id="257" r:id="rId9"/>
    <p:sldId id="262" r:id="rId10"/>
    <p:sldId id="263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3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7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0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5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3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B99B-EDE8-4FA0-B7EB-1323320A6E0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656" y="182880"/>
            <a:ext cx="10382002" cy="3634740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12.04.00 Фотоника, приборостроение, оптические и биотехнические системы и технологии</a:t>
            </a:r>
            <a:br>
              <a:rPr lang="ru-RU" sz="3600" dirty="0"/>
            </a:br>
            <a:r>
              <a:rPr lang="ru-RU" sz="5300" b="1" dirty="0"/>
              <a:t>Компьютерные и измерительные технологии в приборостроении</a:t>
            </a:r>
            <a:br>
              <a:rPr lang="ru-RU" b="1" dirty="0"/>
            </a:br>
            <a:r>
              <a:rPr lang="ru-RU" sz="3600" b="1" dirty="0"/>
              <a:t>Исследовательская программа</a:t>
            </a:r>
            <a:br>
              <a:rPr lang="ru-RU" sz="3600" b="1" dirty="0"/>
            </a:b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3313" y="3499560"/>
            <a:ext cx="5156345" cy="3358440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к.т.н. Нагаенко Александр Владимирович </a:t>
            </a:r>
          </a:p>
          <a:p>
            <a:pPr algn="r"/>
            <a:r>
              <a:rPr lang="ru-RU" dirty="0"/>
              <a:t>Доцент кафедры ИИТ </a:t>
            </a:r>
            <a:r>
              <a:rPr lang="ru-RU" dirty="0" err="1"/>
              <a:t>ИВТиПТ</a:t>
            </a:r>
            <a:endParaRPr lang="ru-RU" dirty="0"/>
          </a:p>
          <a:p>
            <a:pPr algn="r"/>
            <a:r>
              <a:rPr lang="ru-RU" dirty="0"/>
              <a:t>+7-904-506-1082</a:t>
            </a:r>
          </a:p>
          <a:p>
            <a:pPr algn="r"/>
            <a:r>
              <a:rPr lang="en-US" dirty="0"/>
              <a:t>nagaenko@sfedu.ru</a:t>
            </a:r>
            <a:endParaRPr lang="ru-RU" dirty="0"/>
          </a:p>
          <a:p>
            <a:pPr algn="r"/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1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1878" y="-25956"/>
            <a:ext cx="8290121" cy="993331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Краткая аннотация программы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2345" y="1215363"/>
            <a:ext cx="8290120" cy="448754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приборостроения рассматривается как приоритетное направление экономической политики России, непременное условие обеспечения экономической и оборонной безопасности страны. </a:t>
            </a:r>
            <a:r>
              <a:rPr lang="ru-RU" sz="20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Магистерская программа входит в перечень «базовых» университетских магистерских программ и направлена на стратегические ориентиры Университета в сферах программного обеспечения систем и комплексов автоматизации, машинного обучения для исследования и идентификации функциональных материалов.</a:t>
            </a:r>
          </a:p>
        </p:txBody>
      </p:sp>
      <p:pic>
        <p:nvPicPr>
          <p:cNvPr id="8" name="Рисунок 7" descr="Изображение выглядит как человек, группа, люди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8ABDE571-1E51-47AC-9310-8E65D4C8C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0509"/>
            <a:ext cx="3554731" cy="241260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мпьютер, стол, библиоте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1B0844C-BB3B-4912-9CC4-29F2AB185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1637"/>
            <a:ext cx="3554731" cy="238627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ешний, трава, здание, парк&#10;&#10;Автоматически созданное описание">
            <a:extLst>
              <a:ext uri="{FF2B5EF4-FFF2-40B4-BE49-F238E27FC236}">
                <a16:creationId xmlns:a16="http://schemas.microsoft.com/office/drawing/2014/main" id="{41F04BD8-C633-4FD4-A541-9428049977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64" y="2440"/>
            <a:ext cx="3629095" cy="25101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A54982-76B7-4EE8-98D6-D3D6471B4C98}"/>
              </a:ext>
            </a:extLst>
          </p:cNvPr>
          <p:cNvSpPr txBox="1"/>
          <p:nvPr/>
        </p:nvSpPr>
        <p:spPr>
          <a:xfrm>
            <a:off x="4171182" y="3573346"/>
            <a:ext cx="77765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Образовательная программа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исследования, разработку и применение математических моделей, методов, программ и компьютерных технологий для решения измерительных задач приборостроения, а также разработку новых программных продуктов и автоматизированных систем в приборостроении, создание измерительных информационных систем на базе интеллектуальных информационных и измерительных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395726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226" y="1"/>
            <a:ext cx="10972800" cy="12059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мероприятий, инструментов по привлечению целевой аудитории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52606"/>
              </p:ext>
            </p:extLst>
          </p:nvPr>
        </p:nvGraphicFramePr>
        <p:xfrm>
          <a:off x="838200" y="1205949"/>
          <a:ext cx="10515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8744509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5072316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31959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Формат (онлайн/</a:t>
                      </a:r>
                      <a:r>
                        <a:rPr lang="ru-RU" dirty="0" err="1"/>
                        <a:t>оффлайн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Учет мероприятия</a:t>
                      </a:r>
                      <a:r>
                        <a:rPr lang="ru-RU" baseline="0" dirty="0"/>
                        <a:t> при поступлении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407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Олимпиада федеральных вузов по направлению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онлайн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052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Гранты РНФ; РФФИ и др. научные фонды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о составе коллектива (50 баллов)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482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 публикаций в 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Scopus/Web of Science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50 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баллов в портфолио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0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Международные и всероссийские конференции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Онлайн/оффлайн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Первое место в секции по направлению подготовки - 100 баллов;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2-3 место в секции по направлению подготовки  - 30 баллов в Портфолио;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Сертификат (10 баллов в Портфолио)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78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47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C422C42C-E202-4021-8920-D91E61BCAF55}"/>
              </a:ext>
            </a:extLst>
          </p:cNvPr>
          <p:cNvSpPr txBox="1">
            <a:spLocks/>
          </p:cNvSpPr>
          <p:nvPr/>
        </p:nvSpPr>
        <p:spPr>
          <a:xfrm>
            <a:off x="400050" y="380444"/>
            <a:ext cx="11601450" cy="602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Конкурентные преимущества программы:</a:t>
            </a:r>
          </a:p>
          <a:p>
            <a:pPr algn="ctr"/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D2956C17-0DA6-488C-B538-CFBB53339EA3}"/>
              </a:ext>
            </a:extLst>
          </p:cNvPr>
          <p:cNvSpPr txBox="1">
            <a:spLocks/>
          </p:cNvSpPr>
          <p:nvPr/>
        </p:nvSpPr>
        <p:spPr>
          <a:xfrm>
            <a:off x="190500" y="982574"/>
            <a:ext cx="11811000" cy="5709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1BF47-FB3F-470D-9D29-1F6298161BE8}"/>
              </a:ext>
            </a:extLst>
          </p:cNvPr>
          <p:cNvSpPr txBox="1"/>
          <p:nvPr/>
        </p:nvSpPr>
        <p:spPr>
          <a:xfrm>
            <a:off x="295275" y="1028343"/>
            <a:ext cx="11811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Подготовка магистров интегрирована в научно-исследовательскую и проектно-конструкторскую деятельность НКТБ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Пьезоприбор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ЮФУ.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преподаванию дисциплин, руководству производственной практикой, курсовыми и выпускными квалификационными работами привлекаются ведущие специалисты в области пьезоэлектрического приборостроения и создания информационно-измерительных систем.</a:t>
            </a:r>
          </a:p>
          <a:p>
            <a:pPr marL="342900" indent="-34290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НКТБ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Пьезоприбор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ЮФУ имеет следующие научно-технические направления, поддерживающие подготовку магистров: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- Создание современных информационно-измерительных комплексов; 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- Разработка и изготовление испытательного и измерительного оборудования;  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- Автоматизация научных исследований, сбор и обработка данных.</a:t>
            </a:r>
          </a:p>
          <a:p>
            <a:pPr lvl="0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Уникальные компетенции, формируемые образовательной программой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- способность использовать методы оптимального проектирования приборов и систем при создании интеллектуальных средств измерений;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- способность к моделированию сложных информационно-измерительных систем с использованием современных программных и аппаратных средств, теоретическому и экспериментальному анализу полученных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360010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2023" y="4061633"/>
            <a:ext cx="10696576" cy="909638"/>
            <a:chOff x="1248" y="1440"/>
            <a:chExt cx="6738" cy="57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92" y="1490"/>
              <a:ext cx="619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effectLst/>
                  <a:ea typeface="Times New Roman" panose="02020603050405020304" pitchFamily="18" charset="0"/>
                </a:rPr>
                <a:t>Интеллектуальные датчики и встроенные системы управления </a:t>
              </a:r>
              <a:r>
                <a:rPr lang="ru-RU" sz="2400" dirty="0">
                  <a:solidFill>
                    <a:srgbClr val="000000"/>
                  </a:solidFill>
                </a:rPr>
                <a:t>(Доля В.К.)</a:t>
              </a:r>
              <a:endParaRPr lang="en-US" sz="2400" dirty="0">
                <a:solidFill>
                  <a:srgbClr val="000000"/>
                </a:solidFill>
              </a:endParaRPr>
            </a:p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78223" y="1326371"/>
            <a:ext cx="10369559" cy="527050"/>
            <a:chOff x="1248" y="2030"/>
            <a:chExt cx="6532" cy="332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36" y="2071"/>
              <a:ext cx="604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effectLst/>
                  <a:ea typeface="Times New Roman" panose="02020603050405020304" pitchFamily="18" charset="0"/>
                </a:rPr>
                <a:t>Организация и проведение исследований и разработок </a:t>
              </a:r>
              <a:r>
                <a:rPr lang="ru-RU" sz="2400" dirty="0">
                  <a:solidFill>
                    <a:srgbClr val="000000"/>
                  </a:solidFill>
                </a:rPr>
                <a:t>(Земляков В.Л.)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02023" y="2259821"/>
            <a:ext cx="11630028" cy="908051"/>
            <a:chOff x="1248" y="2640"/>
            <a:chExt cx="7326" cy="572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6" y="2689"/>
              <a:ext cx="683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effectLst/>
                  <a:ea typeface="Times New Roman" panose="02020603050405020304" pitchFamily="18" charset="0"/>
                </a:rPr>
                <a:t>Системный анализ и принятие решений в технических системах </a:t>
              </a:r>
              <a:r>
                <a:rPr lang="ru-RU" sz="2400" dirty="0">
                  <a:solidFill>
                    <a:srgbClr val="000000"/>
                  </a:solidFill>
                </a:rPr>
                <a:t>(</a:t>
              </a:r>
              <a:r>
                <a:rPr lang="ru-RU" sz="2400" dirty="0" err="1">
                  <a:solidFill>
                    <a:srgbClr val="000000"/>
                  </a:solidFill>
                </a:rPr>
                <a:t>Рябошапко</a:t>
              </a:r>
              <a:r>
                <a:rPr lang="ru-RU" sz="2400" dirty="0">
                  <a:solidFill>
                    <a:srgbClr val="000000"/>
                  </a:solidFill>
                </a:rPr>
                <a:t> Б.В.)</a:t>
              </a:r>
              <a:endParaRPr lang="en-US" sz="2400" dirty="0">
                <a:solidFill>
                  <a:srgbClr val="000000"/>
                </a:solidFill>
              </a:endParaRPr>
            </a:p>
            <a:p>
              <a:r>
                <a:rPr lang="ru-RU" sz="2400" dirty="0">
                  <a:solidFill>
                    <a:srgbClr val="000000"/>
                  </a:solidFill>
                </a:rPr>
                <a:t>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02023" y="3183747"/>
            <a:ext cx="11972932" cy="939801"/>
            <a:chOff x="1248" y="3230"/>
            <a:chExt cx="7542" cy="592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84" y="3299"/>
              <a:ext cx="700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effectLst/>
                  <a:ea typeface="Times New Roman" panose="02020603050405020304" pitchFamily="18" charset="0"/>
                </a:rPr>
                <a:t>Элементная база пьезоэлектрического приборостроения </a:t>
              </a:r>
              <a:r>
                <a:rPr lang="ru-RU" sz="2400" dirty="0">
                  <a:solidFill>
                    <a:srgbClr val="000000"/>
                  </a:solidFill>
                </a:rPr>
                <a:t>(</a:t>
              </a:r>
              <a:r>
                <a:rPr lang="ru-RU" sz="2400" dirty="0" err="1">
                  <a:solidFill>
                    <a:srgbClr val="000000"/>
                  </a:solidFill>
                </a:rPr>
                <a:t>Тополов</a:t>
              </a:r>
              <a:r>
                <a:rPr lang="ru-RU" sz="2400" dirty="0">
                  <a:solidFill>
                    <a:srgbClr val="000000"/>
                  </a:solidFill>
                </a:rPr>
                <a:t> В.Ю., </a:t>
              </a:r>
              <a:r>
                <a:rPr lang="ru-RU" sz="2400" dirty="0" err="1">
                  <a:solidFill>
                    <a:srgbClr val="000000"/>
                  </a:solidFill>
                </a:rPr>
                <a:t>Панич</a:t>
              </a:r>
              <a:r>
                <a:rPr lang="ru-RU" sz="2400" dirty="0">
                  <a:solidFill>
                    <a:srgbClr val="000000"/>
                  </a:solidFill>
                </a:rPr>
                <a:t> А.А.)</a:t>
              </a:r>
              <a:endParaRPr lang="en-US" sz="2400" dirty="0">
                <a:solidFill>
                  <a:srgbClr val="000000"/>
                </a:solidFill>
              </a:endParaRPr>
            </a:p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102023" y="5041077"/>
            <a:ext cx="10277480" cy="893763"/>
            <a:chOff x="1248" y="3230"/>
            <a:chExt cx="6474" cy="563"/>
          </a:xfrm>
        </p:grpSpPr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784" y="3270"/>
              <a:ext cx="593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effectLst/>
                  <a:ea typeface="Times New Roman" panose="02020603050405020304" pitchFamily="18" charset="0"/>
                </a:rPr>
                <a:t>Математическое моделирование приборов и систем </a:t>
              </a:r>
              <a:r>
                <a:rPr lang="ru-RU" sz="2400" dirty="0">
                  <a:solidFill>
                    <a:srgbClr val="000000"/>
                  </a:solidFill>
                </a:rPr>
                <a:t>(Ключников С.Н.)</a:t>
              </a:r>
              <a:endParaRPr lang="en-US" sz="2400" dirty="0">
                <a:solidFill>
                  <a:srgbClr val="000000"/>
                </a:solidFill>
              </a:endParaRPr>
            </a:p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EF1B7152-CEC1-4B34-9E34-D179D071CA23}"/>
              </a:ext>
            </a:extLst>
          </p:cNvPr>
          <p:cNvSpPr txBox="1">
            <a:spLocks/>
          </p:cNvSpPr>
          <p:nvPr/>
        </p:nvSpPr>
        <p:spPr>
          <a:xfrm>
            <a:off x="5126338" y="-32135"/>
            <a:ext cx="2295939" cy="99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Курсы</a:t>
            </a:r>
            <a:r>
              <a:rPr lang="ru-RU" sz="6000" b="1" dirty="0"/>
              <a:t>  </a:t>
            </a:r>
            <a:endParaRPr lang="en-US" sz="6000" b="1" dirty="0"/>
          </a:p>
        </p:txBody>
      </p:sp>
      <p:grpSp>
        <p:nvGrpSpPr>
          <p:cNvPr id="33" name="Group 7">
            <a:extLst>
              <a:ext uri="{FF2B5EF4-FFF2-40B4-BE49-F238E27FC236}">
                <a16:creationId xmlns:a16="http://schemas.microsoft.com/office/drawing/2014/main" id="{FDB395C6-99D6-4D3F-8304-1305033FA1DC}"/>
              </a:ext>
            </a:extLst>
          </p:cNvPr>
          <p:cNvGrpSpPr>
            <a:grpSpLocks/>
          </p:cNvGrpSpPr>
          <p:nvPr/>
        </p:nvGrpSpPr>
        <p:grpSpPr bwMode="auto">
          <a:xfrm>
            <a:off x="102023" y="5944320"/>
            <a:ext cx="11214111" cy="527050"/>
            <a:chOff x="1248" y="2030"/>
            <a:chExt cx="7064" cy="332"/>
          </a:xfrm>
        </p:grpSpPr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D1B1F437-4807-4C26-B82F-70DB047AE73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9F3614DC-1C52-4013-BA02-F5913A86EA1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2071"/>
              <a:ext cx="65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effectLst/>
                  <a:ea typeface="Times New Roman" panose="02020603050405020304" pitchFamily="18" charset="0"/>
                </a:rPr>
                <a:t>Технологии и методы изготовления </a:t>
              </a:r>
              <a:r>
                <a:rPr lang="ru-RU" sz="2400" dirty="0" err="1">
                  <a:effectLst/>
                  <a:ea typeface="Times New Roman" panose="02020603050405020304" pitchFamily="18" charset="0"/>
                </a:rPr>
                <a:t>твёрдофазных</a:t>
              </a:r>
              <a:r>
                <a:rPr lang="ru-RU" sz="2400" dirty="0">
                  <a:effectLst/>
                  <a:ea typeface="Times New Roman" panose="02020603050405020304" pitchFamily="18" charset="0"/>
                </a:rPr>
                <a:t> материалов </a:t>
              </a:r>
              <a:r>
                <a:rPr lang="ru-RU" sz="2400" dirty="0">
                  <a:solidFill>
                    <a:srgbClr val="000000"/>
                  </a:solidFill>
                </a:rPr>
                <a:t>(Нагаенко А.В.)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 Box 11">
              <a:extLst>
                <a:ext uri="{FF2B5EF4-FFF2-40B4-BE49-F238E27FC236}">
                  <a16:creationId xmlns:a16="http://schemas.microsoft.com/office/drawing/2014/main" id="{15B0A40C-2F9E-41C9-8364-410F40791B7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66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112" y="61425"/>
            <a:ext cx="5564125" cy="993331"/>
          </a:xfrm>
        </p:spPr>
        <p:txBody>
          <a:bodyPr/>
          <a:lstStyle/>
          <a:p>
            <a:pPr algn="l"/>
            <a:r>
              <a:rPr lang="ru-RU" b="1" dirty="0"/>
              <a:t>Кадровый состав</a:t>
            </a:r>
            <a:endParaRPr lang="en-US" b="1" dirty="0"/>
          </a:p>
        </p:txBody>
      </p:sp>
      <p:pic>
        <p:nvPicPr>
          <p:cNvPr id="9" name="Рисунок 8" descr="Изображение выглядит как человек, мужчина, внутренни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271CF14-76CF-4479-91A8-087F6551B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38" y="1444027"/>
            <a:ext cx="1458123" cy="17497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509C33-6776-4C38-A332-AA9C892773FF}"/>
              </a:ext>
            </a:extLst>
          </p:cNvPr>
          <p:cNvSpPr txBox="1"/>
          <p:nvPr/>
        </p:nvSpPr>
        <p:spPr>
          <a:xfrm>
            <a:off x="392799" y="3154067"/>
            <a:ext cx="38033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Земляков В.Л.</a:t>
            </a:r>
            <a:endParaRPr lang="en-US" sz="1400" dirty="0"/>
          </a:p>
          <a:p>
            <a:pPr algn="ctr"/>
            <a:r>
              <a:rPr lang="ru-RU" sz="1400" dirty="0"/>
              <a:t>Д</a:t>
            </a:r>
            <a:r>
              <a:rPr lang="ru-RU" sz="1400" b="0" i="0" dirty="0">
                <a:effectLst/>
              </a:rPr>
              <a:t>оцент, Доктор технических наук</a:t>
            </a:r>
          </a:p>
          <a:p>
            <a:pPr algn="ctr"/>
            <a:r>
              <a:rPr lang="ru-RU" sz="1400" b="0" i="0" dirty="0">
                <a:effectLst/>
              </a:rPr>
              <a:t>Заведующий кафедрой информационных и измерительных технологий</a:t>
            </a:r>
            <a:endParaRPr lang="ru-RU" sz="1400" dirty="0"/>
          </a:p>
        </p:txBody>
      </p:sp>
      <p:pic>
        <p:nvPicPr>
          <p:cNvPr id="13" name="Рисунок 12" descr="Изображение выглядит как человек, мужчина, внутренний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55CB26D4-995E-41D5-93A6-9E6EFE821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48" y="1437750"/>
            <a:ext cx="1331652" cy="1756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733A46-4EA5-475B-8F92-5C532D4FD7F3}"/>
              </a:ext>
            </a:extLst>
          </p:cNvPr>
          <p:cNvSpPr txBox="1"/>
          <p:nvPr/>
        </p:nvSpPr>
        <p:spPr>
          <a:xfrm>
            <a:off x="4340087" y="3294894"/>
            <a:ext cx="3929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Тополов</a:t>
            </a:r>
            <a:r>
              <a:rPr lang="ru-RU" sz="1400" dirty="0"/>
              <a:t> В.Ю.</a:t>
            </a:r>
          </a:p>
          <a:p>
            <a:pPr algn="ctr"/>
            <a:r>
              <a:rPr lang="ru-RU" sz="1400" dirty="0"/>
              <a:t>Профессор</a:t>
            </a:r>
            <a:r>
              <a:rPr lang="ru-RU" sz="1400" b="0" i="0" dirty="0">
                <a:effectLst/>
              </a:rPr>
              <a:t>, Доктор физико-математических наук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583C3A-8411-40C7-8C60-C793261CB8CE}"/>
              </a:ext>
            </a:extLst>
          </p:cNvPr>
          <p:cNvSpPr txBox="1"/>
          <p:nvPr/>
        </p:nvSpPr>
        <p:spPr>
          <a:xfrm>
            <a:off x="8269356" y="3079450"/>
            <a:ext cx="38033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 err="1">
                <a:effectLst/>
              </a:rPr>
              <a:t>Панич</a:t>
            </a:r>
            <a:r>
              <a:rPr lang="ru-RU" sz="1400" b="0" i="0" dirty="0">
                <a:effectLst/>
              </a:rPr>
              <a:t> А.А.</a:t>
            </a:r>
          </a:p>
          <a:p>
            <a:pPr algn="ctr"/>
            <a:r>
              <a:rPr lang="ru-RU" sz="1400" b="0" i="0" dirty="0">
                <a:effectLst/>
              </a:rPr>
              <a:t>Доктор технических наук</a:t>
            </a:r>
          </a:p>
          <a:p>
            <a:pPr algn="ctr"/>
            <a:r>
              <a:rPr lang="ru-RU" sz="1400" b="0" i="0" dirty="0">
                <a:effectLst/>
              </a:rPr>
              <a:t>Директор института высоких технологий и </a:t>
            </a:r>
            <a:r>
              <a:rPr lang="ru-RU" sz="1400" b="0" i="0" dirty="0" err="1">
                <a:effectLst/>
              </a:rPr>
              <a:t>пьезотехники</a:t>
            </a:r>
            <a:endParaRPr lang="ru-RU" sz="1400" dirty="0"/>
          </a:p>
        </p:txBody>
      </p:sp>
      <p:pic>
        <p:nvPicPr>
          <p:cNvPr id="20" name="Рисунок 19" descr="Изображение выглядит как внутренний, человек, мужчин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4355FCD0-6433-4BB8-A21B-CE6D65CC7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18" y="1346103"/>
            <a:ext cx="1331652" cy="177553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еловек, костюм, мужчина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8840CDBC-33A1-4F3B-9EB5-B4DC6A583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38" y="4161183"/>
            <a:ext cx="1346692" cy="17955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8A3A8B-8E60-49B8-A480-E3F7D8F7C203}"/>
              </a:ext>
            </a:extLst>
          </p:cNvPr>
          <p:cNvSpPr txBox="1"/>
          <p:nvPr/>
        </p:nvSpPr>
        <p:spPr>
          <a:xfrm>
            <a:off x="328597" y="5934869"/>
            <a:ext cx="38033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effectLst/>
              </a:rPr>
              <a:t>Ключников С.Н.</a:t>
            </a:r>
          </a:p>
          <a:p>
            <a:pPr algn="ctr"/>
            <a:r>
              <a:rPr lang="ru-RU" sz="1400" b="0" i="0" dirty="0">
                <a:effectLst/>
              </a:rPr>
              <a:t>Кандидат технических наук</a:t>
            </a:r>
          </a:p>
          <a:p>
            <a:pPr algn="ctr"/>
            <a:r>
              <a:rPr lang="ru-RU" sz="1400" b="0" i="0" dirty="0">
                <a:effectLst/>
              </a:rPr>
              <a:t>Доцент кафедры информационных и измерительных технологий</a:t>
            </a:r>
            <a:endParaRPr lang="ru-RU" sz="1400" dirty="0"/>
          </a:p>
        </p:txBody>
      </p:sp>
      <p:pic>
        <p:nvPicPr>
          <p:cNvPr id="26" name="Рисунок 25" descr="Изображение выглядит как мужчина, рубашка&#10;&#10;Автоматически созданное описание">
            <a:extLst>
              <a:ext uri="{FF2B5EF4-FFF2-40B4-BE49-F238E27FC236}">
                <a16:creationId xmlns:a16="http://schemas.microsoft.com/office/drawing/2014/main" id="{216A98C1-EDE1-4597-90C3-1A058C2F3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07" y="4046811"/>
            <a:ext cx="1479613" cy="177553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831FEA-43C3-430D-9178-1FE852E38B87}"/>
              </a:ext>
            </a:extLst>
          </p:cNvPr>
          <p:cNvSpPr txBox="1"/>
          <p:nvPr/>
        </p:nvSpPr>
        <p:spPr>
          <a:xfrm>
            <a:off x="4326834" y="5956772"/>
            <a:ext cx="3803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 err="1">
                <a:effectLst/>
              </a:rPr>
              <a:t>Рябошапко</a:t>
            </a:r>
            <a:r>
              <a:rPr lang="ru-RU" sz="1400" b="0" i="0" dirty="0">
                <a:effectLst/>
              </a:rPr>
              <a:t> Б.В.</a:t>
            </a:r>
          </a:p>
          <a:p>
            <a:pPr algn="ctr"/>
            <a:r>
              <a:rPr lang="ru-RU" sz="1400" b="0" i="0" dirty="0">
                <a:effectLst/>
              </a:rPr>
              <a:t>Доцент, Кандидат технических наук</a:t>
            </a:r>
          </a:p>
        </p:txBody>
      </p:sp>
      <p:pic>
        <p:nvPicPr>
          <p:cNvPr id="30" name="Рисунок 29" descr="Изображение выглядит как человек, мужчина, стои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B6845923-9104-4517-9497-62C1CF504B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17" y="4046811"/>
            <a:ext cx="1331653" cy="177553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C8084EC-F907-417A-B9F6-994E25D598CB}"/>
              </a:ext>
            </a:extLst>
          </p:cNvPr>
          <p:cNvSpPr txBox="1"/>
          <p:nvPr/>
        </p:nvSpPr>
        <p:spPr>
          <a:xfrm>
            <a:off x="8325071" y="5835602"/>
            <a:ext cx="38033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effectLst/>
              </a:rPr>
              <a:t>Нагаенко А.В.</a:t>
            </a:r>
          </a:p>
          <a:p>
            <a:pPr algn="ctr"/>
            <a:r>
              <a:rPr lang="ru-RU" sz="1400" b="0" i="0" dirty="0">
                <a:effectLst/>
              </a:rPr>
              <a:t>Кандидат технических наук</a:t>
            </a:r>
          </a:p>
          <a:p>
            <a:pPr algn="ctr"/>
            <a:r>
              <a:rPr lang="ru-RU" sz="1400" b="0" i="0" dirty="0">
                <a:effectLst/>
              </a:rPr>
              <a:t>Доцент кафедры информационных и измерительных технологий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0558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169408" y="4268404"/>
            <a:ext cx="5105403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</a:rPr>
                <a:t>Инженер - 25000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169408" y="1607289"/>
            <a:ext cx="5746750" cy="555625"/>
            <a:chOff x="1248" y="2030"/>
            <a:chExt cx="3620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256" y="2047"/>
              <a:ext cx="26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</a:rPr>
                <a:t>Начальник отдела, сектора и т.д. - 40000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5136496" y="2521677"/>
            <a:ext cx="51054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43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</a:rPr>
                <a:t>Программист - 35000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5172097" y="3409077"/>
            <a:ext cx="51054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</a:rPr>
                <a:t>Технолог - 30000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5136496" y="5184534"/>
            <a:ext cx="5105400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</a:rPr>
                <a:t>Частный бизнес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EF1B7152-CEC1-4B34-9E34-D179D071CA23}"/>
              </a:ext>
            </a:extLst>
          </p:cNvPr>
          <p:cNvSpPr txBox="1">
            <a:spLocks/>
          </p:cNvSpPr>
          <p:nvPr/>
        </p:nvSpPr>
        <p:spPr>
          <a:xfrm>
            <a:off x="685800" y="485348"/>
            <a:ext cx="11251276" cy="99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/>
              <a:t>Где работают выпускники, средний уровень з/п</a:t>
            </a:r>
            <a:endParaRPr lang="en-US" sz="6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713E0C-6D4B-468D-AF1E-94A108DB8326}"/>
              </a:ext>
            </a:extLst>
          </p:cNvPr>
          <p:cNvSpPr txBox="1"/>
          <p:nvPr/>
        </p:nvSpPr>
        <p:spPr>
          <a:xfrm>
            <a:off x="277223" y="1739326"/>
            <a:ext cx="4591653" cy="4190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40000"/>
              </a:lnSpc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Пример конкретных потребителей образовательной программы : </a:t>
            </a: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ОАО НПП Космического Приборостроения (КП) «КВАНТ»,</a:t>
            </a: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ОАО «Таганрогский завод «Прибой»,</a:t>
            </a: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Ростовский научно-исследовательский институт радиосвязи,</a:t>
            </a:r>
          </a:p>
          <a:p>
            <a:pPr marL="342900" lvl="0" indent="-342900" algn="just">
              <a:lnSpc>
                <a:spcPct val="14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ОАО Радиотехнический институт имени академика А.Л. Минца.</a:t>
            </a:r>
          </a:p>
          <a:p>
            <a:pPr marL="342900" lvl="0" indent="-342900" algn="just">
              <a:lnSpc>
                <a:spcPct val="14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НПО «Старт» Росатом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4E2F73-6563-4BBF-B2AD-EEDD68DFA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808" y="2226307"/>
            <a:ext cx="1781683" cy="11877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723A18-E9CC-4384-A80D-8972C075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808" y="3490211"/>
            <a:ext cx="1781682" cy="13430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12C8DD7-7AB0-4897-8905-089BD7EA4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3165" y="4841110"/>
            <a:ext cx="1338835" cy="201689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0203D0E-A79E-461E-9F49-6B9EDE322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3983" y="5710453"/>
            <a:ext cx="1178173" cy="117098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712603C-0C59-4FFB-A53D-76B3CA611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532" y="5732657"/>
            <a:ext cx="1439272" cy="111181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BB78FB-63C4-42F9-906E-AA7EA87C30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8564" y="5743575"/>
            <a:ext cx="895350" cy="111442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D487C04-F813-4EF4-AA80-166EB3A992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1842" y="5744671"/>
            <a:ext cx="1101793" cy="11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6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39A3452-C498-4F27-9F4A-7153D261312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36815" y="786942"/>
            <a:ext cx="3996157" cy="5284114"/>
          </a:xfrm>
          <a:prstGeom prst="rect">
            <a:avLst/>
          </a:prstGeom>
          <a:noFill/>
        </p:spPr>
      </p:pic>
      <p:pic>
        <p:nvPicPr>
          <p:cNvPr id="2" name="Рисунок 1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37508E5-A228-40CC-B03A-1F8C54DB4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63" y="786942"/>
            <a:ext cx="3817774" cy="5284114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938D4B0-FC02-49A1-9DC2-B96FCDEE1C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0" y="786943"/>
            <a:ext cx="3844195" cy="52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8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572BF2-080B-486B-8581-00BB46105295}"/>
              </a:ext>
            </a:extLst>
          </p:cNvPr>
          <p:cNvSpPr txBox="1"/>
          <p:nvPr/>
        </p:nvSpPr>
        <p:spPr>
          <a:xfrm>
            <a:off x="2621280" y="2474628"/>
            <a:ext cx="7467600" cy="2325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i="0" u="none" strike="noStrike" dirty="0">
                <a:effectLst/>
                <a:latin typeface="+mj-lt"/>
                <a:ea typeface="+mj-ea"/>
                <a:cs typeface="+mj-cs"/>
              </a:rPr>
              <a:t>БЛАГОДАРЮ ЗА ВНИМАНИЕ!</a:t>
            </a:r>
            <a:r>
              <a:rPr lang="en-US" sz="5400" b="0" i="0" dirty="0">
                <a:effectLst/>
                <a:latin typeface="+mj-lt"/>
                <a:ea typeface="+mj-ea"/>
                <a:cs typeface="+mj-cs"/>
              </a:rPr>
              <a:t>​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2EA0DEB-983C-4A94-9B9A-51E32098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03120" cy="6858000"/>
          </a:xfrm>
          <a:prstGeom prst="rect">
            <a:avLst/>
          </a:prstGeom>
          <a:solidFill>
            <a:srgbClr val="8C6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E197AD2-3004-4188-A389-E9EAC108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917129"/>
            <a:ext cx="1920240" cy="19202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8C6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D6CBFA-4DC5-4278-A336-E62B10C01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2" b="2015"/>
          <a:stretch/>
        </p:blipFill>
        <p:spPr>
          <a:xfrm>
            <a:off x="5229361" y="1010610"/>
            <a:ext cx="1733278" cy="1733278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82D0C51-DE81-4DC1-8D2D-1A3EE14E6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8C6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30C0F8-972B-4AD6-A107-B851792123F9}"/>
              </a:ext>
            </a:extLst>
          </p:cNvPr>
          <p:cNvSpPr txBox="1"/>
          <p:nvPr/>
        </p:nvSpPr>
        <p:spPr>
          <a:xfrm>
            <a:off x="6313408" y="80052"/>
            <a:ext cx="38171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Aft>
                <a:spcPts val="600"/>
              </a:spcAft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Нагаенко Александр Владимирович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ru-RU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r" rtl="0" fontAlgn="base">
              <a:spcAft>
                <a:spcPts val="600"/>
              </a:spcAft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nagaenko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@sfedu.ru; </a:t>
            </a:r>
          </a:p>
          <a:p>
            <a:pPr algn="r" rtl="0" fontAlgn="base">
              <a:spcAft>
                <a:spcPts val="60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+7-904-506-10-82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" name="Рисунок 1" descr="Изображение выглядит как внешний, здание, большой, передний&#10;&#10;Автоматически созданное описание">
            <a:extLst>
              <a:ext uri="{FF2B5EF4-FFF2-40B4-BE49-F238E27FC236}">
                <a16:creationId xmlns:a16="http://schemas.microsoft.com/office/drawing/2014/main" id="{008F67D4-44AD-426D-8249-C883B23F9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4613355"/>
            <a:ext cx="7985760" cy="22446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9D4C19-FAAA-4EF4-B999-8A13838AA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2061411" cy="20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43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736A5018984904C8B52B013E0122CE0" ma:contentTypeVersion="2" ma:contentTypeDescription="Создание документа." ma:contentTypeScope="" ma:versionID="50ef70dee0d0a4060352a61fc776e230">
  <xsd:schema xmlns:xsd="http://www.w3.org/2001/XMLSchema" xmlns:xs="http://www.w3.org/2001/XMLSchema" xmlns:p="http://schemas.microsoft.com/office/2006/metadata/properties" xmlns:ns2="907067b4-ca21-418f-875f-b3ea75b2755c" targetNamespace="http://schemas.microsoft.com/office/2006/metadata/properties" ma:root="true" ma:fieldsID="33c175b9b34a8acf8909fb109215eccf" ns2:_="">
    <xsd:import namespace="907067b4-ca21-418f-875f-b3ea75b275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067b4-ca21-418f-875f-b3ea75b275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1D2309-8CDB-4D24-8EAE-6CC77376A4A1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9fcc7609-c49a-43c3-a691-0045ecca1317"/>
    <ds:schemaRef ds:uri="http://purl.org/dc/dcmitype/"/>
    <ds:schemaRef ds:uri="72d12721-b014-4308-8fd4-522ecb0d9ea8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ACF647-FB91-4C05-BF26-D2E2A8D749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BD6C52-7C39-4971-9C7B-CB1C53A648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7067b4-ca21-418f-875f-b3ea75b275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635</Words>
  <Application>Microsoft Office PowerPoint</Application>
  <PresentationFormat>Широкоэкранный</PresentationFormat>
  <Paragraphs>89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Symbol</vt:lpstr>
      <vt:lpstr>Times New Roman</vt:lpstr>
      <vt:lpstr>Office Theme</vt:lpstr>
      <vt:lpstr>12.04.00 Фотоника, приборостроение, оптические и биотехнические системы и технологии Компьютерные и измерительные технологии в приборостроении Исследовательская программа </vt:lpstr>
      <vt:lpstr>Краткая аннотация программы</vt:lpstr>
      <vt:lpstr>План мероприятий, инструментов по привлечению целевой аудитории</vt:lpstr>
      <vt:lpstr>Презентация PowerPoint</vt:lpstr>
      <vt:lpstr>Презентация PowerPoint</vt:lpstr>
      <vt:lpstr>Кадровый состав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12.04.00 Фотоника, приборостроение, оптические и биотехнические системы и технологии Компьютерные и измерительные технологии в приборостроении Исследовательская программа (лот 2) </dc:title>
  <dc:creator>Нагаенко Александр Владимирович</dc:creator>
  <cp:lastModifiedBy>Александр Нагаенко</cp:lastModifiedBy>
  <cp:revision>8</cp:revision>
  <dcterms:created xsi:type="dcterms:W3CDTF">2020-09-24T13:04:57Z</dcterms:created>
  <dcterms:modified xsi:type="dcterms:W3CDTF">2022-02-24T20:56:53Z</dcterms:modified>
</cp:coreProperties>
</file>